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54" r:id="rId2"/>
    <p:sldId id="324" r:id="rId3"/>
    <p:sldId id="326" r:id="rId4"/>
    <p:sldId id="268" r:id="rId5"/>
    <p:sldId id="337" r:id="rId6"/>
    <p:sldId id="338" r:id="rId7"/>
    <p:sldId id="339" r:id="rId8"/>
    <p:sldId id="340" r:id="rId9"/>
    <p:sldId id="341" r:id="rId10"/>
    <p:sldId id="328" r:id="rId11"/>
    <p:sldId id="329" r:id="rId12"/>
    <p:sldId id="330" r:id="rId13"/>
    <p:sldId id="331" r:id="rId14"/>
    <p:sldId id="332" r:id="rId15"/>
    <p:sldId id="333" r:id="rId16"/>
    <p:sldId id="342" r:id="rId17"/>
    <p:sldId id="343" r:id="rId18"/>
    <p:sldId id="267" r:id="rId19"/>
    <p:sldId id="355" r:id="rId20"/>
    <p:sldId id="323" r:id="rId21"/>
    <p:sldId id="334" r:id="rId22"/>
    <p:sldId id="273" r:id="rId23"/>
    <p:sldId id="358" r:id="rId24"/>
    <p:sldId id="357" r:id="rId25"/>
    <p:sldId id="359" r:id="rId26"/>
    <p:sldId id="360" r:id="rId27"/>
    <p:sldId id="361" r:id="rId28"/>
    <p:sldId id="362" r:id="rId29"/>
    <p:sldId id="363" r:id="rId30"/>
    <p:sldId id="283" r:id="rId31"/>
    <p:sldId id="352" r:id="rId32"/>
    <p:sldId id="348" r:id="rId33"/>
    <p:sldId id="284" r:id="rId34"/>
    <p:sldId id="350" r:id="rId35"/>
    <p:sldId id="351" r:id="rId36"/>
    <p:sldId id="306" r:id="rId37"/>
    <p:sldId id="345" r:id="rId38"/>
    <p:sldId id="347" r:id="rId39"/>
    <p:sldId id="34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C7F"/>
    <a:srgbClr val="007AFF"/>
    <a:srgbClr val="FFFFFF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7"/>
    <p:restoredTop sz="92552"/>
  </p:normalViewPr>
  <p:slideViewPr>
    <p:cSldViewPr snapToGrid="0" snapToObjects="1">
      <p:cViewPr>
        <p:scale>
          <a:sx n="68" d="100"/>
          <a:sy n="68" d="100"/>
        </p:scale>
        <p:origin x="134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3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0DAC1-562A-E942-9290-ED2D37D14E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Group task:</a:t>
            </a:r>
            <a:endParaRPr lang="en-US" sz="500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07A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Medium" charset="0"/>
          <a:ea typeface="Helvetica Neue Medium" charset="0"/>
          <a:cs typeface="Helvetica Neue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127.0.0.1:800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tree_teaching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6" Type="http://schemas.openxmlformats.org/officeDocument/2006/relationships/hyperlink" Target="http://otree.readthedocs.org/" TargetMode="External"/><Relationship Id="rId7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ithub.com/" TargetMode="External"/><Relationship Id="rId3" Type="http://schemas.openxmlformats.org/officeDocument/2006/relationships/hyperlink" Target="http://rogerdudler.github.io/git-guide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oTree workshop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Brussels</a:t>
            </a:r>
            <a:endParaRPr lang="en-US" dirty="0"/>
          </a:p>
          <a:p>
            <a:r>
              <a:rPr lang="en-US" dirty="0" smtClean="0"/>
              <a:t>July  11-12, 2018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85706" y="642938"/>
            <a:ext cx="4090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Philipp Chapkovski</a:t>
            </a:r>
          </a:p>
          <a:p>
            <a:pPr algn="ctr"/>
            <a:r>
              <a:rPr lang="en-US" sz="250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European University Institute</a:t>
            </a:r>
            <a:endParaRPr lang="en-US" sz="250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session.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057" y="636813"/>
            <a:ext cx="4546181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63986" y="832757"/>
            <a:ext cx="66620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This is participant.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The entire set of all participants in your lab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or online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2129" y="571500"/>
            <a:ext cx="4822371" cy="5584371"/>
            <a:chOff x="702129" y="571500"/>
            <a:chExt cx="4822371" cy="5584371"/>
          </a:xfrm>
          <a:solidFill>
            <a:srgbClr val="000000">
              <a:alpha val="50196"/>
            </a:srgbClr>
          </a:solidFill>
        </p:grpSpPr>
        <p:sp>
          <p:nvSpPr>
            <p:cNvPr id="2" name="Rectangle 1"/>
            <p:cNvSpPr/>
            <p:nvPr/>
          </p:nvSpPr>
          <p:spPr>
            <a:xfrm>
              <a:off x="702129" y="571500"/>
              <a:ext cx="3918857" cy="5584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05643" y="587829"/>
              <a:ext cx="3918857" cy="4479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4327071" y="4898571"/>
            <a:ext cx="1485900" cy="1371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27371" y="832757"/>
            <a:ext cx="56986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all players</a:t>
            </a:r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round</a:t>
            </a:r>
            <a:endParaRPr lang="en-US" sz="5000" b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Player 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an element of 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127171" y="2073729"/>
            <a:ext cx="1665515" cy="8980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 participant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contains the info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about all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who he/she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‘owns’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502729" y="2090057"/>
            <a:ext cx="1143000" cy="351064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714" y="26125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2299" y="832757"/>
            <a:ext cx="54537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The group 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is a set of players</a:t>
            </a:r>
          </a:p>
          <a:p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in one particular</a:t>
            </a:r>
          </a:p>
          <a:p>
            <a:r>
              <a:rPr lang="en-US" sz="50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subsession</a:t>
            </a:r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944" y="1006929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673" y="2122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 rot="474101">
            <a:off x="3962538" y="2012625"/>
            <a:ext cx="2556424" cy="62048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029" y="2155371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6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899556"/>
            <a:ext cx="4546181" cy="537210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587" y="1676400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0344" y="1289957"/>
            <a:ext cx="4546181" cy="5372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sweetclipart.com/multisite/sweetclipart/files/kids_faces_classroom_clipart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8444" y="560613"/>
            <a:ext cx="4546181" cy="537210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531427" y="293915"/>
            <a:ext cx="54537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One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session can contain </a:t>
            </a:r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several</a:t>
            </a:r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apps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5" y="3373665"/>
            <a:ext cx="4394200" cy="298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43" y="4223657"/>
            <a:ext cx="5359400" cy="213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6257" y="3461657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: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90688"/>
          </a:xfrm>
        </p:spPr>
        <p:txBody>
          <a:bodyPr/>
          <a:lstStyle/>
          <a:p>
            <a:r>
              <a:rPr lang="en-US" dirty="0"/>
              <a:t>the first oTree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2035175"/>
            <a:ext cx="10515600" cy="4351338"/>
          </a:xfrm>
        </p:spPr>
        <p:txBody>
          <a:bodyPr>
            <a:noAutofit/>
          </a:bodyPr>
          <a:lstStyle/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the terminal (</a:t>
            </a:r>
            <a:r>
              <a:rPr lang="en-US" sz="25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MacOS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), or PowerShell/Command line (Windows)</a:t>
            </a: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Check if oTree is installed: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2500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version</a:t>
            </a: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a new project: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startproject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NAMEOFPROJECT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Arial"/>
              <a:buAutoNum type="arabicPeriod"/>
            </a:pP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Create a new 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app: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Change to NAMEOFPROJECT folder: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cd NAMEOFPROJECT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Create an app: </a:t>
            </a:r>
            <a:r>
              <a:rPr lang="en-US" sz="2000" dirty="0"/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startapp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NAMEOFAPP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1600200" lvl="1" indent="-1143000">
              <a:lnSpc>
                <a:spcPct val="150000"/>
              </a:lnSpc>
              <a:buFont typeface="Arial"/>
              <a:buAutoNum type="arabicPeriod"/>
            </a:pP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3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</a:t>
            </a:r>
            <a:r>
              <a:rPr lang="en-US" dirty="0" smtClean="0"/>
              <a:t>oTree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882775"/>
            <a:ext cx="10515600" cy="4351338"/>
          </a:xfrm>
        </p:spPr>
        <p:txBody>
          <a:bodyPr>
            <a:noAutofit/>
          </a:bodyPr>
          <a:lstStyle/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Open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NAMEOFPROJECT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PyCharm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(or in any other editor of your choice)</a:t>
            </a:r>
            <a:endParaRPr lang="en-US" sz="20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register app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to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1101725" indent="0">
              <a:lnSpc>
                <a:spcPct val="150000"/>
              </a:lnSpc>
              <a:buNone/>
            </a:pP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SESSION_CONFIGS = [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{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my_first_app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display_name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My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First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b="1" dirty="0" err="1" smtClean="0">
                <a:latin typeface="Courier" charset="0"/>
                <a:ea typeface="Courier" charset="0"/>
                <a:cs typeface="Courier" charset="0"/>
              </a:rPr>
              <a:t>Ap</a:t>
            </a:r>
            <a:r>
              <a:rPr lang="en-US" sz="1200" b="1" dirty="0" smtClean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mr-IN" sz="1200" b="1" dirty="0" smtClean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num_demo_participants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app_sequence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: [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b="1" dirty="0" err="1">
                <a:latin typeface="Courier" charset="0"/>
                <a:ea typeface="Courier" charset="0"/>
                <a:cs typeface="Courier" charset="0"/>
              </a:rPr>
              <a:t>my_first_app</a:t>
            </a:r>
            <a:r>
              <a:rPr lang="mr-IN" sz="1200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],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},</a:t>
            </a:r>
            <a:br>
              <a:rPr lang="mr-IN" sz="12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2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2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1200" dirty="0" smtClean="0">
              <a:latin typeface="Courier" charset="0"/>
              <a:ea typeface="Courier" charset="0"/>
              <a:cs typeface="Courier" charset="0"/>
            </a:endParaRPr>
          </a:p>
          <a:p>
            <a:pPr marL="1143000" indent="-1143000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 Terminal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devserver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1157288" indent="-1157288" fontAlgn="base">
              <a:lnSpc>
                <a:spcPct val="150000"/>
              </a:lnSpc>
              <a:buFont typeface="+mj-lt"/>
              <a:buAutoNum type="arabicPeriod" startAt="3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in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any browser </a:t>
            </a: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go </a:t>
            </a:r>
            <a:r>
              <a:rPr lang="en-US" sz="2000" dirty="0">
                <a:latin typeface="Helvetica Neue Thin" charset="0"/>
                <a:ea typeface="Helvetica Neue Thin" charset="0"/>
                <a:cs typeface="Helvetica Neue Thin" charset="0"/>
              </a:rPr>
              <a:t>to: 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http://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  <a:hlinkClick r:id="rId3"/>
              </a:rPr>
              <a:t>127.0.0.1:8000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256" y="1926772"/>
            <a:ext cx="9851571" cy="169817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platform to run interactive online experiments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written on Python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open source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based on Django framework</a:t>
            </a:r>
          </a:p>
          <a:p>
            <a:pPr>
              <a:lnSpc>
                <a:spcPct val="100000"/>
              </a:lnSpc>
            </a:pP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responsive </a:t>
            </a:r>
            <a:r>
              <a:rPr lang="mr-IN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–</a:t>
            </a:r>
            <a:r>
              <a:rPr lang="en-US" sz="2000" dirty="0" smtClean="0">
                <a:latin typeface="Helvetica Neue Light" charset="0"/>
                <a:ea typeface="Helvetica Neue Light" charset="0"/>
                <a:cs typeface="Helvetica Neue Light" charset="0"/>
              </a:rPr>
              <a:t> can be run in mobile browsers, tablets etc.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39143" cy="169490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46138"/>
              </p:ext>
            </p:extLst>
          </p:nvPr>
        </p:nvGraphicFramePr>
        <p:xfrm>
          <a:off x="0" y="3899353"/>
          <a:ext cx="12192000" cy="29392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84271"/>
                <a:gridCol w="7407729"/>
              </a:tblGrid>
              <a:tr h="547184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Materials and code for this workshop: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3"/>
                        </a:rPr>
                        <a:t>TODO: http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3"/>
                        </a:rPr>
                        <a:t>://bit.ly/otree_teaching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0290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My e-mail: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4"/>
                        </a:rPr>
                        <a:t>chapkovski@gmail.com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34717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err="1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support group: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oTree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documentation: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6"/>
                        </a:rPr>
                        <a:t>http://otree.readthedocs.org/</a:t>
                      </a: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  <a:tr h="57044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general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coding help: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500" b="0" i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  <a:hlinkClick r:id="rId7"/>
                        </a:rPr>
                        <a:t>https://stackoverflow.com</a:t>
                      </a:r>
                      <a:r>
                        <a:rPr lang="en-US" sz="2500" b="0" i="0" baseline="0" dirty="0" smtClean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</a:t>
                      </a:r>
                      <a:endParaRPr lang="en-US" sz="25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5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6857999"/>
          </a:xfrm>
          <a:solidFill>
            <a:schemeClr val="tx1"/>
          </a:solidFill>
        </p:spPr>
        <p:txBody>
          <a:bodyPr/>
          <a:lstStyle/>
          <a:p>
            <a:pPr marL="15875"/>
            <a:r>
              <a:rPr lang="en-US" dirty="0" smtClean="0"/>
              <a:t>Very brief introduction</a:t>
            </a:r>
            <a:endParaRPr lang="en-US" dirty="0"/>
          </a:p>
        </p:txBody>
      </p:sp>
      <p:pic>
        <p:nvPicPr>
          <p:cNvPr id="4" name="Picture 2" descr="ythonâ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87" y="2122716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9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 of oTree app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r>
              <a:rPr lang="en-US" dirty="0" smtClean="0"/>
              <a:t> classes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Models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Constants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Player, Group,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App definition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settings.py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972174" y="2243138"/>
            <a:ext cx="5786437" cy="714376"/>
          </a:xfrm>
          <a:prstGeom prst="wedgeRectCallout">
            <a:avLst>
              <a:gd name="adj1" fmla="val -82594"/>
              <a:gd name="adj2" fmla="val -671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Displaying logic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388009" y="3484110"/>
            <a:ext cx="5786437" cy="714376"/>
          </a:xfrm>
          <a:prstGeom prst="wedgeRectCallout">
            <a:avLst>
              <a:gd name="adj1" fmla="val -83158"/>
              <a:gd name="adj2" fmla="val -262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smtClean="0">
                <a:latin typeface="Helvetica Neue Medium" charset="0"/>
                <a:ea typeface="Helvetica Neue Medium" charset="0"/>
                <a:cs typeface="Helvetica Neue Medium" charset="0"/>
              </a:rPr>
              <a:t>Data processing</a:t>
            </a:r>
            <a:endParaRPr lang="en-US" sz="250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90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Constants</a:t>
            </a:r>
            <a:r>
              <a:rPr lang="en-US" dirty="0" smtClean="0"/>
              <a:t>:  fixed set of global parameters, remaining the same for the entire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 smtClean="0"/>
              <a:t> model:  data that can change from session to session and from round to round, for the entire set of participants in the specific session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Group</a:t>
            </a:r>
            <a:r>
              <a:rPr lang="en-US" dirty="0"/>
              <a:t> </a:t>
            </a:r>
            <a:r>
              <a:rPr lang="en-US" dirty="0" smtClean="0"/>
              <a:t>model: </a:t>
            </a:r>
            <a:r>
              <a:rPr lang="en-US" dirty="0" smtClean="0"/>
              <a:t>data that remains the same for the group of players in the specific round (example: total contribution in PGG, Sender's decision in DG/TG)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model</a:t>
            </a:r>
            <a:r>
              <a:rPr lang="en-US" dirty="0"/>
              <a:t>: data </a:t>
            </a:r>
            <a:r>
              <a:rPr lang="en-US" dirty="0" smtClean="0"/>
              <a:t>for individual decision makers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90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Constants(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BaseConstants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# Base constants of oTree</a:t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name_in_url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myotreeapp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players_per_group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num_rounds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# Any custom parameters:</a:t>
            </a:r>
            <a:br>
              <a:rPr lang="en-US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endowment =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100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treatment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models.StringField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'baseline'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Group(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total_investment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Player(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BasePlayer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contribution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models.IntegerField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initial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6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03450"/>
            <a:ext cx="11976100" cy="4203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69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model has a special method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creating_session</a:t>
            </a:r>
            <a:endParaRPr lang="en-US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The code there will be executed just </a:t>
            </a:r>
            <a:r>
              <a:rPr lang="en-US" b="1" dirty="0" smtClean="0"/>
              <a:t>before </a:t>
            </a:r>
            <a:r>
              <a:rPr lang="en-US" dirty="0" smtClean="0"/>
              <a:t>the session starts.</a:t>
            </a:r>
          </a:p>
          <a:p>
            <a:pPr algn="ctr"/>
            <a:r>
              <a:rPr lang="en-US" cap="all" dirty="0" smtClean="0"/>
              <a:t>It will be executed as many times as many rounds the game has.</a:t>
            </a:r>
          </a:p>
          <a:p>
            <a:r>
              <a:rPr lang="en-US" dirty="0" smtClean="0"/>
              <a:t>It is used for randomizing initial values and assign treatments</a:t>
            </a:r>
          </a:p>
          <a:p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/>
              <a:t>model </a:t>
            </a:r>
            <a:r>
              <a:rPr lang="en-US" b="1" dirty="0" smtClean="0"/>
              <a:t>also </a:t>
            </a:r>
            <a:r>
              <a:rPr lang="en-US" dirty="0" smtClean="0"/>
              <a:t>has two other methods: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get_players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get_groups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following code will randomize total investment per group and contribution per individual player: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random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BaseSubsession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.get_groups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g.total_investment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.get_players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p.contribution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10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5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creating_session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following code will randomize total investment per group and contribution per individual player:</a:t>
            </a:r>
          </a:p>
          <a:p>
            <a:r>
              <a:rPr lang="en-US" dirty="0" smtClean="0"/>
              <a:t>Result: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latin typeface="Courier" charset="0"/>
                <a:ea typeface="Courier" charset="0"/>
                <a:cs typeface="Courier" charset="0"/>
              </a:rPr>
            </a:b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3249516"/>
            <a:ext cx="11125200" cy="36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player </a:t>
            </a:r>
            <a:r>
              <a:rPr lang="en-US" smtClean="0"/>
              <a:t>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u="sng" dirty="0">
                <a:solidFill>
                  <a:srgbClr val="FF0000"/>
                </a:solidFill>
              </a:rPr>
              <a:t>built-in attributes: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id_in_group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id_in_subsession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payoff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round_number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/>
              <a:t>DB referrals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: participant, group,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 session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built-in </a:t>
            </a:r>
            <a:r>
              <a:rPr lang="en-US" b="1" u="sng" dirty="0" smtClean="0">
                <a:solidFill>
                  <a:srgbClr val="FF0000"/>
                </a:solidFill>
              </a:rPr>
              <a:t>methods:</a:t>
            </a:r>
          </a:p>
          <a:p>
            <a:r>
              <a:rPr lang="en-US" sz="2400" dirty="0" err="1" smtClean="0"/>
              <a:t>get_others_in_group</a:t>
            </a:r>
            <a:r>
              <a:rPr lang="en-US" sz="2400" dirty="0" smtClean="0"/>
              <a:t>()</a:t>
            </a:r>
          </a:p>
          <a:p>
            <a:r>
              <a:rPr lang="en-US" sz="2400" dirty="0" err="1" smtClean="0"/>
              <a:t>get_others_in_subsession</a:t>
            </a:r>
            <a:r>
              <a:rPr lang="en-US" sz="2400" dirty="0" smtClean="0"/>
              <a:t>()</a:t>
            </a:r>
          </a:p>
          <a:p>
            <a:r>
              <a:rPr lang="en-US" sz="2400" dirty="0" err="1" smtClean="0"/>
              <a:t>in_round</a:t>
            </a:r>
            <a:r>
              <a:rPr lang="en-US" sz="2400" dirty="0" smtClean="0"/>
              <a:t>, </a:t>
            </a:r>
            <a:r>
              <a:rPr lang="en-US" sz="2400" dirty="0" err="1" smtClean="0"/>
              <a:t>in_previous_rounds</a:t>
            </a:r>
            <a:r>
              <a:rPr lang="en-US" sz="2400" dirty="0" smtClean="0"/>
              <a:t>, </a:t>
            </a:r>
            <a:r>
              <a:rPr lang="en-US" sz="2400" dirty="0" err="1" smtClean="0"/>
              <a:t>in_all_rounds</a:t>
            </a:r>
            <a:endParaRPr lang="en-US" sz="2400" dirty="0"/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group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u="sng" dirty="0">
                <a:solidFill>
                  <a:srgbClr val="FF0000"/>
                </a:solidFill>
              </a:rPr>
              <a:t>built-in attributes: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id_in_subsession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round_number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/>
              <a:t>DB referrals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subsession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 session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built-in </a:t>
            </a:r>
            <a:r>
              <a:rPr lang="en-US" b="1" u="sng" dirty="0" smtClean="0">
                <a:solidFill>
                  <a:srgbClr val="FF0000"/>
                </a:solidFill>
              </a:rPr>
              <a:t>methods: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get_players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set_players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get_player_by_id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(ID)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get_player_by_role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(ROLE)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1954"/>
            <a:ext cx="10515600" cy="4351338"/>
          </a:xfrm>
        </p:spPr>
        <p:txBody>
          <a:bodyPr/>
          <a:lstStyle/>
          <a:p>
            <a:r>
              <a:rPr lang="en-US" dirty="0" smtClean="0"/>
              <a:t>Guess random number game</a:t>
            </a:r>
          </a:p>
          <a:p>
            <a:r>
              <a:rPr lang="en-US" dirty="0" smtClean="0"/>
              <a:t>Ultimatum game</a:t>
            </a:r>
          </a:p>
          <a:p>
            <a:r>
              <a:rPr lang="en-US" dirty="0" smtClean="0"/>
              <a:t>Public good </a:t>
            </a:r>
            <a:r>
              <a:rPr lang="en-US" dirty="0" smtClean="0"/>
              <a:t>game</a:t>
            </a:r>
          </a:p>
          <a:p>
            <a:r>
              <a:rPr lang="en-US" dirty="0" smtClean="0"/>
              <a:t>Deployment (</a:t>
            </a:r>
            <a:r>
              <a:rPr lang="en-US" dirty="0" err="1" smtClean="0"/>
              <a:t>Heroku</a:t>
            </a:r>
            <a:r>
              <a:rPr lang="en-US" dirty="0" smtClean="0"/>
              <a:t>, </a:t>
            </a:r>
            <a:r>
              <a:rPr lang="en-US" dirty="0" err="1" smtClean="0"/>
              <a:t>mTurk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Page creation:</a:t>
            </a:r>
          </a:p>
          <a:p>
            <a:pPr lvl="1"/>
            <a:r>
              <a:rPr lang="en-US" dirty="0" smtClean="0"/>
              <a:t>class definition</a:t>
            </a:r>
          </a:p>
          <a:p>
            <a:pPr lvl="1"/>
            <a:r>
              <a:rPr lang="en-US" dirty="0" smtClean="0"/>
              <a:t>template</a:t>
            </a:r>
          </a:p>
          <a:p>
            <a:r>
              <a:rPr lang="en-US" dirty="0" smtClean="0"/>
              <a:t>When/if/for whom it is shown:</a:t>
            </a:r>
          </a:p>
          <a:p>
            <a:pPr lvl="1"/>
            <a:r>
              <a:rPr lang="en-US" dirty="0" smtClean="0"/>
              <a:t>position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/>
              <a:t> method</a:t>
            </a:r>
            <a:endParaRPr lang="ru-RU" dirty="0" smtClean="0"/>
          </a:p>
          <a:p>
            <a:r>
              <a:rPr lang="en-US" dirty="0" smtClean="0"/>
              <a:t>What is shown: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What to do next:</a:t>
            </a:r>
          </a:p>
          <a:p>
            <a:pPr lvl="1"/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 smtClean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855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an oTree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'player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form_fields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['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my_field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page_sequence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675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form(s) on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01625" indent="0" algn="ctr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fieldform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player.my_field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label= ‘Enter something’ %} </a:t>
            </a:r>
            <a:endParaRPr lang="en-US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301625" indent="0" algn="ctr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OR:</a:t>
            </a:r>
            <a:r>
              <a:rPr lang="en-US" sz="3600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field in form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	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formfield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field %}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98450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endfor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%}</a:t>
            </a:r>
          </a:p>
          <a:p>
            <a:pPr marL="301625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</a:p>
          <a:p>
            <a:pPr marL="15875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{%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formfields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%}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98450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301625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OR: </a:t>
            </a:r>
          </a:p>
          <a:p>
            <a:pPr marL="15875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form }}</a:t>
            </a:r>
          </a:p>
        </p:txBody>
      </p:sp>
    </p:spTree>
    <p:extLst>
      <p:ext uri="{BB962C8B-B14F-4D97-AF65-F5344CB8AC3E}">
        <p14:creationId xmlns:p14="http://schemas.microsoft.com/office/powerpoint/2010/main" val="1008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Methods of an oTree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Page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 smtClean="0"/>
              <a:t>BEFORE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is_displayed</a:t>
            </a:r>
            <a:r>
              <a:rPr lang="en-US" dirty="0" smtClean="0"/>
              <a:t> </a:t>
            </a:r>
            <a:r>
              <a:rPr lang="en-US" i="1" dirty="0" smtClean="0"/>
              <a:t>(should return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i="1" dirty="0" smtClean="0"/>
              <a:t> if page is to be shown)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err="1" smtClean="0"/>
              <a:t>vars_for_template</a:t>
            </a:r>
            <a:r>
              <a:rPr lang="en-US" dirty="0" smtClean="0"/>
              <a:t> (should return variables in a form of </a:t>
            </a:r>
            <a:r>
              <a:rPr lang="en-US" b="1" dirty="0" smtClean="0"/>
              <a:t>dictionary)</a:t>
            </a:r>
            <a:endParaRPr lang="en-US" dirty="0" smtClean="0"/>
          </a:p>
          <a:p>
            <a:pPr lvl="0">
              <a:lnSpc>
                <a:spcPct val="150000"/>
              </a:lnSpc>
            </a:pPr>
            <a:r>
              <a:rPr lang="en-US" dirty="0" smtClean="0"/>
              <a:t>AFTER page is shown: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before_next_page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8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set of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Page class: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457200" lvl="1" indent="0">
              <a:buNone/>
            </a:pP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get_form_fields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(self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self.player.treatment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'A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: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return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['a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marL="914400" lvl="2" indent="0">
              <a:buNone/>
            </a:pP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        return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['c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]</a:t>
            </a:r>
            <a:endParaRPr lang="en-US" sz="2500" dirty="0">
              <a:latin typeface="Courier" charset="0"/>
              <a:ea typeface="Courier" charset="0"/>
              <a:cs typeface="Courier" charset="0"/>
            </a:endParaRPr>
          </a:p>
          <a:p>
            <a:pPr marL="914400" lvl="2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 </a:t>
            </a:r>
          </a:p>
        </p:txBody>
      </p:sp>
    </p:spTree>
    <p:extLst>
      <p:ext uri="{BB962C8B-B14F-4D97-AF65-F5344CB8AC3E}">
        <p14:creationId xmlns:p14="http://schemas.microsoft.com/office/powerpoint/2010/main" val="6091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min/max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a field </a:t>
            </a:r>
            <a:r>
              <a:rPr lang="en-US" i="1" dirty="0" smtClean="0"/>
              <a:t>donation; </a:t>
            </a:r>
            <a:r>
              <a:rPr lang="en-US" dirty="0" smtClean="0"/>
              <a:t>different </a:t>
            </a:r>
            <a:r>
              <a:rPr lang="en-US" i="1" dirty="0" smtClean="0"/>
              <a:t>endowments</a:t>
            </a:r>
            <a:endParaRPr lang="en-US" dirty="0" smtClean="0"/>
          </a:p>
          <a:p>
            <a:r>
              <a:rPr lang="en-US" dirty="0" smtClean="0"/>
              <a:t>in Page class:</a:t>
            </a:r>
          </a:p>
          <a:p>
            <a:pPr marL="131762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(Page):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donation_max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(self):</a:t>
            </a:r>
          </a:p>
          <a:p>
            <a:pPr marL="1317625" lvl="1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  return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self.player.endowment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Templates: using variables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 template you can access variables defined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of the specific page: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>
              <a:buNone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You can also use lists and dictionaries</a:t>
            </a:r>
          </a:p>
          <a:p>
            <a:r>
              <a:rPr lang="en-US" dirty="0" smtClean="0"/>
              <a:t>You can also access any variable in Constants, Player, Group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player.payoff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</a:p>
          <a:p>
            <a:pPr marL="0" indent="0" algn="ctr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participant.payoff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 smtClean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'Commit message'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a </a:t>
            </a:r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repository in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  <a:hlinkClick r:id="rId2"/>
              </a:rPr>
              <a:t>www.github.com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add remote origin LINK_TO_GIT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 origin master --set-upstream</a:t>
            </a:r>
          </a:p>
          <a:p>
            <a:pPr marL="0" indent="0" algn="ctr">
              <a:buNone/>
            </a:pPr>
            <a:r>
              <a:rPr lang="en-US" dirty="0" smtClean="0"/>
              <a:t>More </a:t>
            </a:r>
            <a:r>
              <a:rPr lang="en-US" dirty="0"/>
              <a:t>info: </a:t>
            </a:r>
            <a:r>
              <a:rPr lang="en-US" dirty="0">
                <a:hlinkClick r:id="rId3"/>
              </a:rPr>
              <a:t>http://rogerdudler.github.io/git-guide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54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GIT: pushing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Go to your project folder in terminal/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cmd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/bash</a:t>
            </a:r>
            <a:r>
              <a:rPr lang="mr-IN" dirty="0"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add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commit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'Commit message'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push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1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Heroku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create </a:t>
            </a:r>
            <a:r>
              <a:rPr lang="en-US" sz="25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git</a:t>
            </a:r>
            <a:r>
              <a:rPr lang="en-US" sz="25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first!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create APP_NAME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addons:create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heroku-redis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push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master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heroku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run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otree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resetdb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69671" y="734786"/>
            <a:ext cx="7331529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Our main goal:</a:t>
            </a: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Show something to the participant.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500" dirty="0" smtClean="0">
                <a:latin typeface="Helvetica Neue Light" charset="0"/>
                <a:ea typeface="Helvetica Neue Light" charset="0"/>
                <a:cs typeface="Helvetica Neue Light" charset="0"/>
              </a:rPr>
              <a:t>Get his/her reaction on it</a:t>
            </a: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273628" y="4816928"/>
            <a:ext cx="9111343" cy="1208633"/>
          </a:xfrm>
          <a:custGeom>
            <a:avLst/>
            <a:gdLst>
              <a:gd name="connsiteX0" fmla="*/ 0 w 9111343"/>
              <a:gd name="connsiteY0" fmla="*/ 0 h 1208633"/>
              <a:gd name="connsiteX1" fmla="*/ 3216729 w 9111343"/>
              <a:gd name="connsiteY1" fmla="*/ 1208314 h 1208633"/>
              <a:gd name="connsiteX2" fmla="*/ 9111343 w 9111343"/>
              <a:gd name="connsiteY2" fmla="*/ 130629 h 120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11343" h="1208633">
                <a:moveTo>
                  <a:pt x="0" y="0"/>
                </a:moveTo>
                <a:cubicBezTo>
                  <a:pt x="849086" y="593271"/>
                  <a:pt x="1698172" y="1186543"/>
                  <a:pt x="3216729" y="1208314"/>
                </a:cubicBezTo>
                <a:cubicBezTo>
                  <a:pt x="4735286" y="1230085"/>
                  <a:pt x="9111343" y="130629"/>
                  <a:pt x="9111343" y="130629"/>
                </a:cubicBezTo>
              </a:path>
            </a:pathLst>
          </a:custGeom>
          <a:noFill/>
          <a:ln w="1270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356509"/>
            <a:ext cx="5652156" cy="62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90357" y="212271"/>
            <a:ext cx="7701643" cy="643345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Models are responsible for storing  and processing data in the database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Anything that you need to be stored should be defined as a field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models.py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file</a:t>
            </a: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945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99495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75546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40331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65532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90732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38753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63953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89154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7380514" cy="6433458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Pages are responsible for retrieving and passing back data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models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to templates and vice versa.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If you need to show something to a participant or to get his/her input, you need to state in </a:t>
            </a:r>
            <a:r>
              <a:rPr lang="en-US" sz="4000" dirty="0" err="1" smtClean="0">
                <a:latin typeface="Courier" charset="0"/>
                <a:ea typeface="Courier" charset="0"/>
                <a:cs typeface="Courier" charset="0"/>
              </a:rPr>
              <a:t>pages.py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96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anner2.kisspng.com/20180320/sie/kisspng-laptop-user-computer-icons-clip-art-icons-png-download-computer-user-5ab0fdc318ac98.3572150715215487391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2230" y="1894115"/>
            <a:ext cx="3069770" cy="30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37014" y="2204357"/>
            <a:ext cx="2090057" cy="231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Models</a:t>
            </a:r>
            <a:endParaRPr lang="en-US" sz="3000" dirty="0"/>
          </a:p>
        </p:txBody>
      </p:sp>
      <p:sp>
        <p:nvSpPr>
          <p:cNvPr id="5" name="Rectangle 4"/>
          <p:cNvSpPr/>
          <p:nvPr/>
        </p:nvSpPr>
        <p:spPr>
          <a:xfrm>
            <a:off x="7092043" y="2226129"/>
            <a:ext cx="2090057" cy="23186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Templates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697185" y="2215243"/>
            <a:ext cx="2090057" cy="23186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Pages</a:t>
            </a:r>
            <a:endParaRPr lang="en-US" sz="3000" dirty="0"/>
          </a:p>
        </p:txBody>
      </p:sp>
      <p:sp>
        <p:nvSpPr>
          <p:cNvPr id="15" name="Circular Arrow 14"/>
          <p:cNvSpPr/>
          <p:nvPr/>
        </p:nvSpPr>
        <p:spPr>
          <a:xfrm flipV="1">
            <a:off x="1175657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/>
          <p:cNvSpPr/>
          <p:nvPr/>
        </p:nvSpPr>
        <p:spPr>
          <a:xfrm flipV="1">
            <a:off x="3695700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/>
          <p:cNvSpPr/>
          <p:nvPr/>
        </p:nvSpPr>
        <p:spPr>
          <a:xfrm flipV="1">
            <a:off x="6215743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/>
          <p:cNvSpPr/>
          <p:nvPr/>
        </p:nvSpPr>
        <p:spPr>
          <a:xfrm flipV="1">
            <a:off x="8621486" y="3739243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 rot="10800000" flipV="1">
            <a:off x="1017814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872743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ular Arrow 24"/>
          <p:cNvSpPr/>
          <p:nvPr/>
        </p:nvSpPr>
        <p:spPr>
          <a:xfrm rot="10800000" flipV="1">
            <a:off x="3537857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ular Arrow 25"/>
          <p:cNvSpPr/>
          <p:nvPr/>
        </p:nvSpPr>
        <p:spPr>
          <a:xfrm rot="10800000" flipV="1">
            <a:off x="6057900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ular Arrow 26"/>
          <p:cNvSpPr/>
          <p:nvPr/>
        </p:nvSpPr>
        <p:spPr>
          <a:xfrm rot="10800000" flipV="1">
            <a:off x="8463643" y="985158"/>
            <a:ext cx="1763485" cy="1943100"/>
          </a:xfrm>
          <a:prstGeom prst="circularArrow">
            <a:avLst>
              <a:gd name="adj1" fmla="val 5895"/>
              <a:gd name="adj2" fmla="val 1142319"/>
              <a:gd name="adj3" fmla="val 20375814"/>
              <a:gd name="adj4" fmla="val 109991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1" y="179614"/>
            <a:ext cx="6955970" cy="6433458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Templates are just ordinary html files which get the info from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 and show it to a participant.</a:t>
            </a:r>
          </a:p>
          <a:p>
            <a:pPr>
              <a:lnSpc>
                <a:spcPct val="150000"/>
              </a:lnSpc>
            </a:pPr>
            <a:r>
              <a:rPr lang="en-US" sz="4000" dirty="0" smtClean="0">
                <a:latin typeface="Helvetica Neue Light" charset="0"/>
                <a:ea typeface="Helvetica Neue Light" charset="0"/>
                <a:cs typeface="Helvetica Neue Light" charset="0"/>
              </a:rPr>
              <a:t>As soon as a participant clicks ‘Next’ the data he enters is passed back to </a:t>
            </a:r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pages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8681</TotalTime>
  <Words>969</Words>
  <Application>Microsoft Macintosh PowerPoint</Application>
  <PresentationFormat>Widescreen</PresentationFormat>
  <Paragraphs>228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Calibri</vt:lpstr>
      <vt:lpstr>Courier</vt:lpstr>
      <vt:lpstr>Futura Medium</vt:lpstr>
      <vt:lpstr>Helvetica Neue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oTree workshop</vt:lpstr>
      <vt:lpstr>oTree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first oTree app</vt:lpstr>
      <vt:lpstr>the first oTree app</vt:lpstr>
      <vt:lpstr>Very brief introduction</vt:lpstr>
      <vt:lpstr>Structure of oTree app</vt:lpstr>
      <vt:lpstr>models.py</vt:lpstr>
      <vt:lpstr>models.py</vt:lpstr>
      <vt:lpstr>models.py</vt:lpstr>
      <vt:lpstr>creating_session method</vt:lpstr>
      <vt:lpstr>creating_session method</vt:lpstr>
      <vt:lpstr>creating_session method</vt:lpstr>
      <vt:lpstr>player model</vt:lpstr>
      <vt:lpstr>group model</vt:lpstr>
      <vt:lpstr>Anatomy of an oTree Page</vt:lpstr>
      <vt:lpstr>Anatomy of an oTree Page</vt:lpstr>
      <vt:lpstr>Field form(s) on a template</vt:lpstr>
      <vt:lpstr>Methods of an oTree Page</vt:lpstr>
      <vt:lpstr>Dynamic set of forms</vt:lpstr>
      <vt:lpstr>Dynamic min/max</vt:lpstr>
      <vt:lpstr>Templates: using variables</vt:lpstr>
      <vt:lpstr>GIT: creation</vt:lpstr>
      <vt:lpstr>GIT: pushing update</vt:lpstr>
      <vt:lpstr>Heroku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117</cp:revision>
  <cp:lastPrinted>2018-05-22T07:03:01Z</cp:lastPrinted>
  <dcterms:created xsi:type="dcterms:W3CDTF">2018-05-14T20:05:36Z</dcterms:created>
  <dcterms:modified xsi:type="dcterms:W3CDTF">2018-07-10T12:36:19Z</dcterms:modified>
</cp:coreProperties>
</file>